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f1561337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f1561337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f1561337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f1561337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4595F"/>
                </a:solidFill>
                <a:highlight>
                  <a:srgbClr val="FFFFFF"/>
                </a:highlight>
              </a:rPr>
              <a:t>SLATE is a comprehensive educational technology convention designed to meet the needs of all schools and districts. This convention is designed for a wide variety of educators including Teachers, Principals, Associate Principals, District Administrators, Library Media Specialists, IT Coordinators, Directors of Curriculum and Instruction and other school leaders.</a:t>
            </a:r>
            <a:endParaRPr sz="1200">
              <a:solidFill>
                <a:srgbClr val="54595F"/>
              </a:solidFill>
              <a:highlight>
                <a:srgbClr val="FFFFFF"/>
              </a:highlight>
            </a:endParaRPr>
          </a:p>
          <a:p>
            <a:pPr indent="0" lvl="0" marL="0" rtl="0" algn="l">
              <a:spcBef>
                <a:spcPts val="0"/>
              </a:spcBef>
              <a:spcAft>
                <a:spcPts val="0"/>
              </a:spcAft>
              <a:buNone/>
            </a:pPr>
            <a:r>
              <a:rPr b="1" lang="en" sz="1050">
                <a:solidFill>
                  <a:srgbClr val="58585B"/>
                </a:solidFill>
                <a:highlight>
                  <a:srgbClr val="FFFFFF"/>
                </a:highlight>
              </a:rPr>
              <a:t> International Society for Technology in Education (ISTE), home to a passionate community of global educators who believe in the power of technology to transform teaching and learning, accelerate innovation and solve tough problems in education.</a:t>
            </a:r>
            <a:endParaRPr b="1" sz="1050">
              <a:solidFill>
                <a:srgbClr val="58585B"/>
              </a:solidFill>
              <a:highlight>
                <a:srgbClr val="FFFFFF"/>
              </a:highlight>
            </a:endParaRPr>
          </a:p>
          <a:p>
            <a:pPr indent="0" lvl="0" marL="0" rtl="0" algn="l">
              <a:spcBef>
                <a:spcPts val="0"/>
              </a:spcBef>
              <a:spcAft>
                <a:spcPts val="0"/>
              </a:spcAft>
              <a:buNone/>
            </a:pPr>
            <a:r>
              <a:rPr lang="en">
                <a:solidFill>
                  <a:srgbClr val="3F3F3F"/>
                </a:solidFill>
                <a:highlight>
                  <a:srgbClr val="FFFFFF"/>
                </a:highlight>
                <a:latin typeface="Lato"/>
                <a:ea typeface="Lato"/>
                <a:cs typeface="Lato"/>
                <a:sym typeface="Lato"/>
              </a:rPr>
              <a:t>Wisconsin Educational Technology Leadership is the Wisconsin chapter of the Consortium for School Networking (CoSN). We provide resources and support to aid member districts in their goals to improve student outcomes through technology in the classroom. From strategic planning and policy implementation to IT Management, WETL can help your district overcome challenges associated with utilizing technology to help your students learn.</a:t>
            </a:r>
            <a:endParaRPr b="1" sz="1050">
              <a:solidFill>
                <a:srgbClr val="58585B"/>
              </a:solidFill>
              <a:highlight>
                <a:srgbClr val="FFFFFF"/>
              </a:highlight>
            </a:endParaRPr>
          </a:p>
          <a:p>
            <a:pPr indent="0" lvl="0" marL="0" rtl="0" algn="l">
              <a:spcBef>
                <a:spcPts val="0"/>
              </a:spcBef>
              <a:spcAft>
                <a:spcPts val="0"/>
              </a:spcAft>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ffa019b7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ffa019b7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f1561337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f1561337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012f7d4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012f7d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0f7b48f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0f7b48f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0f5dcfd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0f5dcfd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2bda80a3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2bda80a3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ffa019b7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ffa019b7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2bda80a3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2bda80a3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f156133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f156133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2bda80a3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2bda80a3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f156133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f156133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f1561337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f1561337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mailto:Chris.Czerniak@lakemills.k12.wi.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youtu.be/FE_p5N89XQI?t=1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et.wi.gov/Pages/Cyber-Response-Teams.aspx" TargetMode="External"/><Relationship Id="rId4" Type="http://schemas.openxmlformats.org/officeDocument/2006/relationships/hyperlink" Target="https://sdpc.a4l.org/view_alliance.php?state=WI" TargetMode="External"/><Relationship Id="rId5" Type="http://schemas.openxmlformats.org/officeDocument/2006/relationships/hyperlink" Target="https://dpi.wi.gov/wise/data-privacy" TargetMode="External"/><Relationship Id="rId6" Type="http://schemas.openxmlformats.org/officeDocument/2006/relationships/hyperlink" Target="https://portal.usac.org/" TargetMode="External"/><Relationship Id="rId7" Type="http://schemas.openxmlformats.org/officeDocument/2006/relationships/hyperlink" Target="https://www.microfocus.com/en-us/products/zenworks/over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spiceworks.com/free-help-desk-software/" TargetMode="External"/><Relationship Id="rId4" Type="http://schemas.openxmlformats.org/officeDocument/2006/relationships/hyperlink" Target="https://osticket.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usac.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Congratulations, You’re in charge of a small district!</a:t>
            </a:r>
            <a:endParaRPr sz="3600"/>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 Czerniak, CETL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Brainstorm (You’re Here!!)</a:t>
            </a:r>
            <a:endParaRPr/>
          </a:p>
        </p:txBody>
      </p:sp>
      <p:sp>
        <p:nvSpPr>
          <p:cNvPr id="189" name="Google Shape;189;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to others in the session with you</a:t>
            </a:r>
            <a:endParaRPr/>
          </a:p>
          <a:p>
            <a:pPr indent="0" lvl="0" marL="0" rtl="0" algn="l">
              <a:spcBef>
                <a:spcPts val="1600"/>
              </a:spcBef>
              <a:spcAft>
                <a:spcPts val="0"/>
              </a:spcAft>
              <a:buNone/>
            </a:pPr>
            <a:r>
              <a:rPr lang="en"/>
              <a:t>Write down presenters who wanted to see but couldn’t</a:t>
            </a:r>
            <a:endParaRPr/>
          </a:p>
          <a:p>
            <a:pPr indent="0" lvl="0" marL="0" rtl="0" algn="l">
              <a:spcBef>
                <a:spcPts val="1600"/>
              </a:spcBef>
              <a:spcAft>
                <a:spcPts val="0"/>
              </a:spcAft>
              <a:buNone/>
            </a:pPr>
            <a:r>
              <a:rPr lang="en"/>
              <a:t>Get the slides</a:t>
            </a:r>
            <a:endParaRPr/>
          </a:p>
          <a:p>
            <a:pPr indent="0" lvl="0" marL="0" rtl="0" algn="l">
              <a:spcBef>
                <a:spcPts val="1600"/>
              </a:spcBef>
              <a:spcAft>
                <a:spcPts val="0"/>
              </a:spcAft>
              <a:buNone/>
            </a:pPr>
            <a:r>
              <a:rPr lang="en"/>
              <a:t>Come to the meet and greets </a:t>
            </a:r>
            <a:endParaRPr/>
          </a:p>
          <a:p>
            <a:pPr indent="0" lvl="0" marL="0" rtl="0" algn="l">
              <a:spcBef>
                <a:spcPts val="1600"/>
              </a:spcBef>
              <a:spcAft>
                <a:spcPts val="1600"/>
              </a:spcAft>
              <a:buNone/>
            </a:pPr>
            <a:r>
              <a:rPr lang="en"/>
              <a:t>Find others like you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conferences and </a:t>
            </a:r>
            <a:r>
              <a:rPr lang="en"/>
              <a:t>meetups</a:t>
            </a:r>
            <a:r>
              <a:rPr lang="en"/>
              <a:t>	</a:t>
            </a:r>
            <a:endParaRPr/>
          </a:p>
        </p:txBody>
      </p:sp>
      <p:sp>
        <p:nvSpPr>
          <p:cNvPr id="195" name="Google Shape;195;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Char char="●"/>
            </a:pPr>
            <a:r>
              <a:rPr lang="en"/>
              <a:t>SLATE</a:t>
            </a:r>
            <a:endParaRPr/>
          </a:p>
          <a:p>
            <a:pPr indent="-311150" lvl="0" marL="457200" rtl="0" algn="l">
              <a:lnSpc>
                <a:spcPct val="200000"/>
              </a:lnSpc>
              <a:spcBef>
                <a:spcPts val="0"/>
              </a:spcBef>
              <a:spcAft>
                <a:spcPts val="0"/>
              </a:spcAft>
              <a:buSzPts val="1300"/>
              <a:buChar char="●"/>
            </a:pPr>
            <a:r>
              <a:rPr lang="en"/>
              <a:t>ISTE</a:t>
            </a:r>
            <a:endParaRPr/>
          </a:p>
          <a:p>
            <a:pPr indent="-311150" lvl="0" marL="457200" rtl="0" algn="l">
              <a:lnSpc>
                <a:spcPct val="200000"/>
              </a:lnSpc>
              <a:spcBef>
                <a:spcPts val="0"/>
              </a:spcBef>
              <a:spcAft>
                <a:spcPts val="0"/>
              </a:spcAft>
              <a:buSzPts val="1300"/>
              <a:buChar char="●"/>
            </a:pPr>
            <a:r>
              <a:rPr lang="en"/>
              <a:t>WETL (CoSN)</a:t>
            </a:r>
            <a:endParaRPr/>
          </a:p>
          <a:p>
            <a:pPr indent="-311150" lvl="0" marL="457200" rtl="0" algn="l">
              <a:lnSpc>
                <a:spcPct val="200000"/>
              </a:lnSpc>
              <a:spcBef>
                <a:spcPts val="0"/>
              </a:spcBef>
              <a:spcAft>
                <a:spcPts val="0"/>
              </a:spcAft>
              <a:buSzPts val="1300"/>
              <a:buChar char="●"/>
            </a:pPr>
            <a:r>
              <a:rPr lang="en"/>
              <a:t>Wiscnet</a:t>
            </a:r>
            <a:endParaRPr/>
          </a:p>
          <a:p>
            <a:pPr indent="-311150" lvl="0" marL="457200" rtl="0" algn="l">
              <a:lnSpc>
                <a:spcPct val="200000"/>
              </a:lnSpc>
              <a:spcBef>
                <a:spcPts val="0"/>
              </a:spcBef>
              <a:spcAft>
                <a:spcPts val="0"/>
              </a:spcAft>
              <a:buSzPts val="1300"/>
              <a:buChar char="●"/>
            </a:pPr>
            <a:r>
              <a:rPr lang="en"/>
              <a:t>Local Schools</a:t>
            </a:r>
            <a:endParaRPr/>
          </a:p>
          <a:p>
            <a:pPr indent="-311150" lvl="0" marL="457200" rtl="0" algn="l">
              <a:lnSpc>
                <a:spcPct val="200000"/>
              </a:lnSpc>
              <a:spcBef>
                <a:spcPts val="0"/>
              </a:spcBef>
              <a:spcAft>
                <a:spcPts val="0"/>
              </a:spcAft>
              <a:buSzPts val="1300"/>
              <a:buChar char="●"/>
            </a:pPr>
            <a:r>
              <a:rPr lang="en"/>
              <a:t>Drop a line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resources</a:t>
            </a:r>
            <a:endParaRPr/>
          </a:p>
        </p:txBody>
      </p:sp>
      <p:sp>
        <p:nvSpPr>
          <p:cNvPr id="201" name="Google Shape;201;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Char char="●"/>
            </a:pPr>
            <a:r>
              <a:rPr lang="en"/>
              <a:t>Local or nearby Universities</a:t>
            </a:r>
            <a:endParaRPr/>
          </a:p>
          <a:p>
            <a:pPr indent="-311150" lvl="0" marL="457200" rtl="0" algn="l">
              <a:lnSpc>
                <a:spcPct val="200000"/>
              </a:lnSpc>
              <a:spcBef>
                <a:spcPts val="0"/>
              </a:spcBef>
              <a:spcAft>
                <a:spcPts val="0"/>
              </a:spcAft>
              <a:buSzPts val="1300"/>
              <a:buChar char="●"/>
            </a:pPr>
            <a:r>
              <a:rPr lang="en" u="sng">
                <a:solidFill>
                  <a:schemeClr val="hlink"/>
                </a:solidFill>
                <a:hlinkClick r:id="rId3"/>
              </a:rPr>
              <a:t>Chris.Czerniak@lakemills.k12.wi.us</a:t>
            </a:r>
            <a:endParaRPr/>
          </a:p>
          <a:p>
            <a:pPr indent="-311150" lvl="0" marL="457200" rtl="0" algn="l">
              <a:lnSpc>
                <a:spcPct val="200000"/>
              </a:lnSpc>
              <a:spcBef>
                <a:spcPts val="0"/>
              </a:spcBef>
              <a:spcAft>
                <a:spcPts val="0"/>
              </a:spcAft>
              <a:buSzPts val="1300"/>
              <a:buChar char="●"/>
            </a:pPr>
            <a:r>
              <a:rPr lang="en"/>
              <a:t>Vendors</a:t>
            </a:r>
            <a:endParaRPr/>
          </a:p>
          <a:p>
            <a:pPr indent="-311150" lvl="0" marL="457200" rtl="0" algn="l">
              <a:lnSpc>
                <a:spcPct val="200000"/>
              </a:lnSpc>
              <a:spcBef>
                <a:spcPts val="0"/>
              </a:spcBef>
              <a:spcAft>
                <a:spcPts val="0"/>
              </a:spcAft>
              <a:buSzPts val="1300"/>
              <a:buChar char="●"/>
            </a:pPr>
            <a:r>
              <a:rPr lang="en"/>
              <a:t>Nearby Techs </a:t>
            </a:r>
            <a:endParaRPr/>
          </a:p>
          <a:p>
            <a:pPr indent="-311150" lvl="0" marL="457200" rtl="0" algn="l">
              <a:lnSpc>
                <a:spcPct val="200000"/>
              </a:lnSpc>
              <a:spcBef>
                <a:spcPts val="0"/>
              </a:spcBef>
              <a:spcAft>
                <a:spcPts val="0"/>
              </a:spcAft>
              <a:buSzPts val="1300"/>
              <a:buChar char="●"/>
            </a:pPr>
            <a:r>
              <a:rPr lang="en"/>
              <a:t>WETL (www.wetlcosn.org)</a:t>
            </a:r>
            <a:endParaRPr/>
          </a:p>
          <a:p>
            <a:pPr indent="0" lvl="0" marL="0" rtl="0" algn="l">
              <a:lnSpc>
                <a:spcPct val="200000"/>
              </a:lnSpc>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a:t>
            </a:r>
            <a:endParaRPr/>
          </a:p>
        </p:txBody>
      </p:sp>
      <p:sp>
        <p:nvSpPr>
          <p:cNvPr id="207" name="Google Shape;207;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can’t make everyone happy</a:t>
            </a:r>
            <a:endParaRPr/>
          </a:p>
          <a:p>
            <a:pPr indent="0" lvl="0" marL="0" rtl="0" algn="l">
              <a:spcBef>
                <a:spcPts val="1600"/>
              </a:spcBef>
              <a:spcAft>
                <a:spcPts val="0"/>
              </a:spcAft>
              <a:buNone/>
            </a:pPr>
            <a:r>
              <a:rPr lang="en"/>
              <a:t>It is ok to say “no”</a:t>
            </a:r>
            <a:endParaRPr/>
          </a:p>
          <a:p>
            <a:pPr indent="0" lvl="0" marL="0" rtl="0" algn="l">
              <a:spcBef>
                <a:spcPts val="1600"/>
              </a:spcBef>
              <a:spcAft>
                <a:spcPts val="0"/>
              </a:spcAft>
              <a:buNone/>
            </a:pPr>
            <a:r>
              <a:rPr lang="en"/>
              <a:t>Do you the best you can</a:t>
            </a:r>
            <a:endParaRPr/>
          </a:p>
          <a:p>
            <a:pPr indent="0" lvl="0" marL="0" rtl="0" algn="l">
              <a:spcBef>
                <a:spcPts val="1600"/>
              </a:spcBef>
              <a:spcAft>
                <a:spcPts val="0"/>
              </a:spcAft>
              <a:buNone/>
            </a:pPr>
            <a:r>
              <a:rPr lang="en"/>
              <a:t>Call for help if you don’t know</a:t>
            </a:r>
            <a:endParaRPr/>
          </a:p>
          <a:p>
            <a:pPr indent="0" lvl="0" marL="0" rtl="0" algn="l">
              <a:spcBef>
                <a:spcPts val="1600"/>
              </a:spcBef>
              <a:spcAft>
                <a:spcPts val="0"/>
              </a:spcAft>
              <a:buNone/>
            </a:pPr>
            <a:r>
              <a:rPr lang="en"/>
              <a:t>It is ok not to know everything</a:t>
            </a:r>
            <a:endParaRPr/>
          </a:p>
          <a:p>
            <a:pPr indent="0" lvl="0" marL="0" rtl="0" algn="l">
              <a:spcBef>
                <a:spcPts val="1600"/>
              </a:spcBef>
              <a:spcAft>
                <a:spcPts val="0"/>
              </a:spcAft>
              <a:buNone/>
            </a:pPr>
            <a:r>
              <a:rPr lang="en" u="sng">
                <a:solidFill>
                  <a:schemeClr val="hlink"/>
                </a:solidFill>
                <a:hlinkClick r:id="rId3"/>
              </a:rPr>
              <a:t>Your Song</a:t>
            </a:r>
            <a:endParaRPr/>
          </a:p>
          <a:p>
            <a:pPr indent="0" lvl="0" marL="0" rtl="0" algn="l">
              <a:spcBef>
                <a:spcPts val="1600"/>
              </a:spcBef>
              <a:spcAft>
                <a:spcPts val="1600"/>
              </a:spcAft>
              <a:buNone/>
            </a:pPr>
            <a:r>
              <a:rPr lang="en"/>
              <a:t>Your Day - Friday July 31, 2020 (System Administrator 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Your questions, answers, and tips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presentation (your ideas and suggestions)</a:t>
            </a:r>
            <a:endParaRPr/>
          </a:p>
        </p:txBody>
      </p:sp>
      <p:sp>
        <p:nvSpPr>
          <p:cNvPr id="218" name="Google Shape;218;p27"/>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 </a:t>
            </a:r>
            <a:r>
              <a:rPr lang="en"/>
              <a:t>Response</a:t>
            </a:r>
            <a:r>
              <a:rPr lang="en"/>
              <a:t> Team - </a:t>
            </a:r>
            <a:r>
              <a:rPr lang="en" sz="1100" u="sng">
                <a:solidFill>
                  <a:schemeClr val="hlink"/>
                </a:solidFill>
                <a:latin typeface="Arial"/>
                <a:ea typeface="Arial"/>
                <a:cs typeface="Arial"/>
                <a:sym typeface="Arial"/>
                <a:hlinkClick r:id="rId3"/>
              </a:rPr>
              <a:t>https://det.wi.gov/Pages/Cyber-Response-Teams.aspx</a:t>
            </a:r>
            <a:endParaRPr/>
          </a:p>
          <a:p>
            <a:pPr indent="0" lvl="0" marL="0" rtl="0" algn="l">
              <a:spcBef>
                <a:spcPts val="1600"/>
              </a:spcBef>
              <a:spcAft>
                <a:spcPts val="0"/>
              </a:spcAft>
              <a:buNone/>
            </a:pPr>
            <a:r>
              <a:rPr lang="en"/>
              <a:t>Wisconsin Student Privacy Alliance - </a:t>
            </a:r>
            <a:r>
              <a:rPr lang="en" sz="1100" u="sng">
                <a:solidFill>
                  <a:schemeClr val="hlink"/>
                </a:solidFill>
                <a:latin typeface="Arial"/>
                <a:ea typeface="Arial"/>
                <a:cs typeface="Arial"/>
                <a:sym typeface="Arial"/>
                <a:hlinkClick r:id="rId4"/>
              </a:rPr>
              <a:t>https://sdpc.a4l.org/view_alliance.php?state=WI</a:t>
            </a:r>
            <a:endParaRPr/>
          </a:p>
          <a:p>
            <a:pPr indent="0" lvl="0" marL="0" rtl="0" algn="l">
              <a:spcBef>
                <a:spcPts val="1600"/>
              </a:spcBef>
              <a:spcAft>
                <a:spcPts val="0"/>
              </a:spcAft>
              <a:buNone/>
            </a:pPr>
            <a:r>
              <a:rPr lang="en"/>
              <a:t>Wisconsin DPI Data Privacy - </a:t>
            </a:r>
            <a:r>
              <a:rPr lang="en" sz="1100" u="sng">
                <a:solidFill>
                  <a:schemeClr val="hlink"/>
                </a:solidFill>
                <a:latin typeface="Arial"/>
                <a:ea typeface="Arial"/>
                <a:cs typeface="Arial"/>
                <a:sym typeface="Arial"/>
                <a:hlinkClick r:id="rId5"/>
              </a:rPr>
              <a:t>https://dpi.wi.gov/wise/data-privacy</a:t>
            </a:r>
            <a:endParaRPr/>
          </a:p>
          <a:p>
            <a:pPr indent="0" lvl="0" marL="0" rtl="0" algn="l">
              <a:spcBef>
                <a:spcPts val="1600"/>
              </a:spcBef>
              <a:spcAft>
                <a:spcPts val="1600"/>
              </a:spcAft>
              <a:buNone/>
            </a:pPr>
            <a:r>
              <a:rPr lang="en"/>
              <a:t>E-Rate - </a:t>
            </a:r>
            <a:r>
              <a:rPr lang="en" sz="1100" u="sng">
                <a:solidFill>
                  <a:schemeClr val="hlink"/>
                </a:solidFill>
                <a:latin typeface="Arial"/>
                <a:ea typeface="Arial"/>
                <a:cs typeface="Arial"/>
                <a:sym typeface="Arial"/>
                <a:hlinkClick r:id="rId6"/>
              </a:rPr>
              <a:t>https://portal.usac.org/</a:t>
            </a:r>
            <a:endParaRPr/>
          </a:p>
        </p:txBody>
      </p:sp>
      <p:sp>
        <p:nvSpPr>
          <p:cNvPr id="219" name="Google Shape;219;p27"/>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Zenworks (imaging and much more)- </a:t>
            </a:r>
            <a:r>
              <a:rPr lang="en" sz="1100" u="sng">
                <a:solidFill>
                  <a:schemeClr val="hlink"/>
                </a:solidFill>
                <a:latin typeface="Arial"/>
                <a:ea typeface="Arial"/>
                <a:cs typeface="Arial"/>
                <a:sym typeface="Arial"/>
                <a:hlinkClick r:id="rId7"/>
              </a:rPr>
              <a:t>https://www.microfocus.com/en-us/products/zenworks/overview</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Tell you what I have found </a:t>
            </a:r>
            <a:endParaRPr/>
          </a:p>
          <a:p>
            <a:pPr indent="0" lvl="0" marL="0" rtl="0" algn="l">
              <a:spcBef>
                <a:spcPts val="1600"/>
              </a:spcBef>
              <a:spcAft>
                <a:spcPts val="0"/>
              </a:spcAft>
              <a:buNone/>
            </a:pPr>
            <a:r>
              <a:rPr lang="en"/>
              <a:t>Give you some ideas to help you</a:t>
            </a:r>
            <a:endParaRPr/>
          </a:p>
          <a:p>
            <a:pPr indent="0" lvl="0" marL="0" rtl="0" algn="l">
              <a:spcBef>
                <a:spcPts val="1600"/>
              </a:spcBef>
              <a:spcAft>
                <a:spcPts val="0"/>
              </a:spcAft>
              <a:buNone/>
            </a:pPr>
            <a:r>
              <a:rPr lang="en"/>
              <a:t>Give you places for help</a:t>
            </a:r>
            <a:endParaRPr/>
          </a:p>
          <a:p>
            <a:pPr indent="0" lvl="0" marL="0" rtl="0" algn="l">
              <a:spcBef>
                <a:spcPts val="1600"/>
              </a:spcBef>
              <a:spcAft>
                <a:spcPts val="1600"/>
              </a:spcAft>
              <a:buNone/>
            </a:pPr>
            <a:r>
              <a:rPr lang="en"/>
              <a:t>Let you know you’re not alone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am I?</a:t>
            </a:r>
            <a:endParaRPr/>
          </a:p>
        </p:txBody>
      </p:sp>
      <p:sp>
        <p:nvSpPr>
          <p:cNvPr id="146" name="Google Shape;146;p15"/>
          <p:cNvSpPr txBox="1"/>
          <p:nvPr>
            <p:ph idx="1" type="body"/>
          </p:nvPr>
        </p:nvSpPr>
        <p:spPr>
          <a:xfrm>
            <a:off x="1297500" y="1567550"/>
            <a:ext cx="7038900" cy="1214700"/>
          </a:xfrm>
          <a:prstGeom prst="rect">
            <a:avLst/>
          </a:prstGeom>
        </p:spPr>
        <p:txBody>
          <a:bodyPr anchorCtr="0" anchor="t" bIns="182875" lIns="91425" spcFirstLastPara="1" rIns="91425" wrap="square" tIns="182875">
            <a:noAutofit/>
          </a:bodyPr>
          <a:lstStyle/>
          <a:p>
            <a:pPr indent="-311150" lvl="0" marL="457200" rtl="0" algn="l">
              <a:lnSpc>
                <a:spcPct val="150000"/>
              </a:lnSpc>
              <a:spcBef>
                <a:spcPts val="0"/>
              </a:spcBef>
              <a:spcAft>
                <a:spcPts val="0"/>
              </a:spcAft>
              <a:buSzPts val="1300"/>
              <a:buChar char="●"/>
            </a:pPr>
            <a:r>
              <a:rPr lang="en"/>
              <a:t>Technology Director for Lake Mills Area School District for 12 years</a:t>
            </a:r>
            <a:endParaRPr/>
          </a:p>
          <a:p>
            <a:pPr indent="-311150" lvl="0" marL="457200" rtl="0" algn="l">
              <a:lnSpc>
                <a:spcPct val="150000"/>
              </a:lnSpc>
              <a:spcBef>
                <a:spcPts val="0"/>
              </a:spcBef>
              <a:spcAft>
                <a:spcPts val="0"/>
              </a:spcAft>
              <a:buSzPts val="1300"/>
              <a:buChar char="●"/>
            </a:pPr>
            <a:r>
              <a:rPr lang="en"/>
              <a:t>Undergrad and Masters in Computer Information Systems</a:t>
            </a:r>
            <a:endParaRPr/>
          </a:p>
          <a:p>
            <a:pPr indent="-311150" lvl="0" marL="457200" rtl="0" algn="l">
              <a:lnSpc>
                <a:spcPct val="150000"/>
              </a:lnSpc>
              <a:spcBef>
                <a:spcPts val="0"/>
              </a:spcBef>
              <a:spcAft>
                <a:spcPts val="0"/>
              </a:spcAft>
              <a:buSzPts val="1300"/>
              <a:buChar char="●"/>
            </a:pPr>
            <a:r>
              <a:rPr lang="en"/>
              <a:t>Worked in </a:t>
            </a:r>
            <a:r>
              <a:rPr lang="en"/>
              <a:t>corporate</a:t>
            </a:r>
            <a:r>
              <a:rPr lang="en"/>
              <a:t> world 8 years as helpdesk tech</a:t>
            </a:r>
            <a:endParaRPr/>
          </a:p>
        </p:txBody>
      </p:sp>
      <p:sp>
        <p:nvSpPr>
          <p:cNvPr id="147" name="Google Shape;147;p15"/>
          <p:cNvSpPr txBox="1"/>
          <p:nvPr/>
        </p:nvSpPr>
        <p:spPr>
          <a:xfrm>
            <a:off x="1289075" y="2995450"/>
            <a:ext cx="7038900" cy="1113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Predecessor asked to leave</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Four servers running Novell 6.5 </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First thing I did is reboot a server</a:t>
            </a:r>
            <a:endParaRPr sz="130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I do now?</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Run 3 VM hosts with </a:t>
            </a:r>
            <a:endParaRPr/>
          </a:p>
          <a:p>
            <a:pPr indent="-311150" lvl="0" marL="457200" rtl="0" algn="l">
              <a:spcBef>
                <a:spcPts val="0"/>
              </a:spcBef>
              <a:spcAft>
                <a:spcPts val="0"/>
              </a:spcAft>
              <a:buSzPts val="1300"/>
              <a:buChar char="●"/>
            </a:pPr>
            <a:r>
              <a:rPr lang="en"/>
              <a:t>~30 Virtual Servers</a:t>
            </a:r>
            <a:endParaRPr/>
          </a:p>
          <a:p>
            <a:pPr indent="-298450" lvl="1" marL="914400" rtl="0" algn="l">
              <a:spcBef>
                <a:spcPts val="0"/>
              </a:spcBef>
              <a:spcAft>
                <a:spcPts val="0"/>
              </a:spcAft>
              <a:buSzPts val="1100"/>
              <a:buChar char="○"/>
            </a:pPr>
            <a:r>
              <a:rPr lang="en"/>
              <a:t>Windows </a:t>
            </a:r>
            <a:endParaRPr/>
          </a:p>
          <a:p>
            <a:pPr indent="-298450" lvl="1" marL="914400" rtl="0" algn="l">
              <a:spcBef>
                <a:spcPts val="0"/>
              </a:spcBef>
              <a:spcAft>
                <a:spcPts val="0"/>
              </a:spcAft>
              <a:buSzPts val="1100"/>
              <a:buChar char="○"/>
            </a:pPr>
            <a:r>
              <a:rPr lang="en"/>
              <a:t>Linux</a:t>
            </a:r>
            <a:endParaRPr/>
          </a:p>
          <a:p>
            <a:pPr indent="-311150" lvl="0" marL="457200" rtl="0" algn="l">
              <a:spcBef>
                <a:spcPts val="0"/>
              </a:spcBef>
              <a:spcAft>
                <a:spcPts val="0"/>
              </a:spcAft>
              <a:buSzPts val="1300"/>
              <a:buChar char="●"/>
            </a:pPr>
            <a:r>
              <a:rPr lang="en"/>
              <a:t>1 to 1 2nd through 8th Grade</a:t>
            </a:r>
            <a:endParaRPr/>
          </a:p>
          <a:p>
            <a:pPr indent="-311150" lvl="0" marL="457200" rtl="0" algn="l">
              <a:spcBef>
                <a:spcPts val="0"/>
              </a:spcBef>
              <a:spcAft>
                <a:spcPts val="0"/>
              </a:spcAft>
              <a:buSzPts val="1300"/>
              <a:buChar char="●"/>
            </a:pPr>
            <a:r>
              <a:rPr lang="en"/>
              <a:t>3 year rotation on Teacher machines</a:t>
            </a:r>
            <a:endParaRPr/>
          </a:p>
          <a:p>
            <a:pPr indent="-311150" lvl="0" marL="457200" rtl="0" algn="l">
              <a:spcBef>
                <a:spcPts val="0"/>
              </a:spcBef>
              <a:spcAft>
                <a:spcPts val="0"/>
              </a:spcAft>
              <a:buSzPts val="1300"/>
              <a:buChar char="●"/>
            </a:pPr>
            <a:r>
              <a:rPr lang="en"/>
              <a:t>1 other tech</a:t>
            </a:r>
            <a:endParaRPr/>
          </a:p>
          <a:p>
            <a:pPr indent="-311150" lvl="0" marL="457200" rtl="0" algn="l">
              <a:spcBef>
                <a:spcPts val="0"/>
              </a:spcBef>
              <a:spcAft>
                <a:spcPts val="0"/>
              </a:spcAft>
              <a:buSzPts val="1300"/>
              <a:buChar char="●"/>
            </a:pPr>
            <a:r>
              <a:rPr lang="en"/>
              <a:t>Mitel 3300 Phone system (3 servers)</a:t>
            </a:r>
            <a:endParaRPr/>
          </a:p>
          <a:p>
            <a:pPr indent="-311150" lvl="0" marL="457200" rtl="0" algn="l">
              <a:spcBef>
                <a:spcPts val="0"/>
              </a:spcBef>
              <a:spcAft>
                <a:spcPts val="0"/>
              </a:spcAft>
              <a:buSzPts val="1300"/>
              <a:buChar char="●"/>
            </a:pPr>
            <a:r>
              <a:rPr lang="en"/>
              <a:t>~1500 students</a:t>
            </a:r>
            <a:endParaRPr/>
          </a:p>
          <a:p>
            <a:pPr indent="-311150" lvl="0" marL="457200" rtl="0" algn="l">
              <a:spcBef>
                <a:spcPts val="0"/>
              </a:spcBef>
              <a:spcAft>
                <a:spcPts val="0"/>
              </a:spcAft>
              <a:buSzPts val="1300"/>
              <a:buChar char="●"/>
            </a:pPr>
            <a:r>
              <a:rPr lang="en"/>
              <a:t>~150 Staff</a:t>
            </a:r>
            <a:endParaRPr/>
          </a:p>
          <a:p>
            <a:pPr indent="-311150" lvl="0" marL="457200" rtl="0" algn="l">
              <a:spcBef>
                <a:spcPts val="0"/>
              </a:spcBef>
              <a:spcAft>
                <a:spcPts val="0"/>
              </a:spcAft>
              <a:buSzPts val="1300"/>
              <a:buChar char="●"/>
            </a:pPr>
            <a:r>
              <a:rPr lang="en"/>
              <a:t>Helpdesk averaging 10 calls a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7"/>
          <p:cNvPicPr preferRelativeResize="0"/>
          <p:nvPr/>
        </p:nvPicPr>
        <p:blipFill>
          <a:blip r:embed="rId3">
            <a:alphaModFix/>
          </a:blip>
          <a:stretch>
            <a:fillRect/>
          </a:stretch>
        </p:blipFill>
        <p:spPr>
          <a:xfrm>
            <a:off x="678650" y="1567550"/>
            <a:ext cx="3801199" cy="2136676"/>
          </a:xfrm>
          <a:prstGeom prst="rect">
            <a:avLst/>
          </a:prstGeom>
          <a:noFill/>
          <a:ln>
            <a:noFill/>
          </a:ln>
        </p:spPr>
      </p:pic>
      <p:pic>
        <p:nvPicPr>
          <p:cNvPr id="159" name="Google Shape;159;p17"/>
          <p:cNvPicPr preferRelativeResize="0"/>
          <p:nvPr/>
        </p:nvPicPr>
        <p:blipFill>
          <a:blip r:embed="rId4">
            <a:alphaModFix/>
          </a:blip>
          <a:stretch>
            <a:fillRect/>
          </a:stretch>
        </p:blipFill>
        <p:spPr>
          <a:xfrm>
            <a:off x="5717646" y="1567546"/>
            <a:ext cx="2521175" cy="225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do</a:t>
            </a:r>
            <a:endParaRPr/>
          </a:p>
        </p:txBody>
      </p:sp>
      <p:sp>
        <p:nvSpPr>
          <p:cNvPr id="165" name="Google Shape;165;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Char char="●"/>
            </a:pPr>
            <a:r>
              <a:rPr lang="en"/>
              <a:t>Figure out what you have and what you are in charge of</a:t>
            </a:r>
            <a:endParaRPr/>
          </a:p>
          <a:p>
            <a:pPr indent="-311150" lvl="0" marL="457200" rtl="0" algn="l">
              <a:lnSpc>
                <a:spcPct val="200000"/>
              </a:lnSpc>
              <a:spcBef>
                <a:spcPts val="0"/>
              </a:spcBef>
              <a:spcAft>
                <a:spcPts val="0"/>
              </a:spcAft>
              <a:buSzPts val="1300"/>
              <a:buChar char="●"/>
            </a:pPr>
            <a:r>
              <a:rPr lang="en"/>
              <a:t>Are you contracted out with any Vendors</a:t>
            </a:r>
            <a:endParaRPr/>
          </a:p>
          <a:p>
            <a:pPr indent="-311150" lvl="0" marL="457200" rtl="0" algn="l">
              <a:lnSpc>
                <a:spcPct val="200000"/>
              </a:lnSpc>
              <a:spcBef>
                <a:spcPts val="0"/>
              </a:spcBef>
              <a:spcAft>
                <a:spcPts val="0"/>
              </a:spcAft>
              <a:buSzPts val="1300"/>
              <a:buChar char="●"/>
            </a:pPr>
            <a:r>
              <a:rPr lang="en"/>
              <a:t>Walk through buildings to see how technology is being used</a:t>
            </a:r>
            <a:endParaRPr/>
          </a:p>
          <a:p>
            <a:pPr indent="-311150" lvl="0" marL="457200" rtl="0" algn="l">
              <a:lnSpc>
                <a:spcPct val="200000"/>
              </a:lnSpc>
              <a:spcBef>
                <a:spcPts val="0"/>
              </a:spcBef>
              <a:spcAft>
                <a:spcPts val="0"/>
              </a:spcAft>
              <a:buSzPts val="1300"/>
              <a:buChar char="●"/>
            </a:pPr>
            <a:r>
              <a:rPr lang="en"/>
              <a:t>Meet with building principals at least once a month</a:t>
            </a:r>
            <a:endParaRPr/>
          </a:p>
          <a:p>
            <a:pPr indent="-311150" lvl="0" marL="457200" rtl="0" algn="l">
              <a:lnSpc>
                <a:spcPct val="200000"/>
              </a:lnSpc>
              <a:spcBef>
                <a:spcPts val="0"/>
              </a:spcBef>
              <a:spcAft>
                <a:spcPts val="0"/>
              </a:spcAft>
              <a:buSzPts val="1300"/>
              <a:buChar char="●"/>
            </a:pPr>
            <a:r>
              <a:rPr lang="en"/>
              <a:t>Meet with Administration team </a:t>
            </a:r>
            <a:endParaRPr/>
          </a:p>
          <a:p>
            <a:pPr indent="0" lvl="0" marL="457200" rtl="0" algn="l">
              <a:lnSpc>
                <a:spcPct val="200000"/>
              </a:lnSpc>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a helpdesk	</a:t>
            </a:r>
            <a:endParaRPr/>
          </a:p>
        </p:txBody>
      </p:sp>
      <p:sp>
        <p:nvSpPr>
          <p:cNvPr id="171" name="Google Shape;171;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Phone calls get overwhelming</a:t>
            </a:r>
            <a:endParaRPr/>
          </a:p>
          <a:p>
            <a:pPr indent="0" lvl="0" marL="0" rtl="0" algn="l">
              <a:spcBef>
                <a:spcPts val="1600"/>
              </a:spcBef>
              <a:spcAft>
                <a:spcPts val="0"/>
              </a:spcAft>
              <a:buNone/>
            </a:pPr>
            <a:r>
              <a:rPr lang="en"/>
              <a:t>E-mails start to leave</a:t>
            </a:r>
            <a:endParaRPr/>
          </a:p>
          <a:p>
            <a:pPr indent="0" lvl="0" marL="0" rtl="0" algn="l">
              <a:spcBef>
                <a:spcPts val="1600"/>
              </a:spcBef>
              <a:spcAft>
                <a:spcPts val="0"/>
              </a:spcAft>
              <a:buNone/>
            </a:pPr>
            <a:r>
              <a:rPr lang="en"/>
              <a:t>Paper gets lost</a:t>
            </a:r>
            <a:endParaRPr/>
          </a:p>
          <a:p>
            <a:pPr indent="0" lvl="0" marL="0" rtl="0" algn="l">
              <a:spcBef>
                <a:spcPts val="1600"/>
              </a:spcBef>
              <a:spcAft>
                <a:spcPts val="0"/>
              </a:spcAft>
              <a:buNone/>
            </a:pPr>
            <a:r>
              <a:rPr lang="en"/>
              <a:t>Centralizes needs</a:t>
            </a:r>
            <a:endParaRPr/>
          </a:p>
          <a:p>
            <a:pPr indent="0" lvl="0" marL="0" rtl="0" algn="l">
              <a:spcBef>
                <a:spcPts val="1600"/>
              </a:spcBef>
              <a:spcAft>
                <a:spcPts val="0"/>
              </a:spcAft>
              <a:buNone/>
            </a:pPr>
            <a:r>
              <a:rPr lang="en"/>
              <a:t>Tracks Data</a:t>
            </a:r>
            <a:endParaRPr/>
          </a:p>
          <a:p>
            <a:pPr indent="0" lvl="0" marL="0" rtl="0" algn="l">
              <a:spcBef>
                <a:spcPts val="1600"/>
              </a:spcBef>
              <a:spcAft>
                <a:spcPts val="0"/>
              </a:spcAft>
              <a:buNone/>
            </a:pPr>
            <a:r>
              <a:rPr lang="en"/>
              <a:t>Spiceworks - </a:t>
            </a:r>
            <a:r>
              <a:rPr lang="en" sz="1100" u="sng">
                <a:solidFill>
                  <a:schemeClr val="hlink"/>
                </a:solidFill>
                <a:latin typeface="Arial"/>
                <a:ea typeface="Arial"/>
                <a:cs typeface="Arial"/>
                <a:sym typeface="Arial"/>
                <a:hlinkClick r:id="rId3"/>
              </a:rPr>
              <a:t>https://www.spiceworks.com/free-help-desk-software/</a:t>
            </a:r>
            <a:endParaRPr/>
          </a:p>
          <a:p>
            <a:pPr indent="0" lvl="0" marL="0" rtl="0" algn="l">
              <a:spcBef>
                <a:spcPts val="1600"/>
              </a:spcBef>
              <a:spcAft>
                <a:spcPts val="1600"/>
              </a:spcAft>
              <a:buNone/>
            </a:pPr>
            <a:r>
              <a:rPr lang="en"/>
              <a:t>OSticket - </a:t>
            </a:r>
            <a:r>
              <a:rPr lang="en" sz="1100" u="sng">
                <a:solidFill>
                  <a:schemeClr val="hlink"/>
                </a:solidFill>
                <a:latin typeface="Arial"/>
                <a:ea typeface="Arial"/>
                <a:cs typeface="Arial"/>
                <a:sym typeface="Arial"/>
                <a:hlinkClick r:id="rId4"/>
              </a:rPr>
              <a:t>https://osticket.com/</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E-Rate (</a:t>
            </a:r>
            <a:r>
              <a:rPr lang="en" sz="1100" u="sng">
                <a:solidFill>
                  <a:schemeClr val="hlink"/>
                </a:solidFill>
                <a:latin typeface="Arial"/>
                <a:ea typeface="Arial"/>
                <a:cs typeface="Arial"/>
                <a:sym typeface="Arial"/>
                <a:hlinkClick r:id="rId3"/>
              </a:rPr>
              <a:t>https://www.usac.org/</a:t>
            </a:r>
            <a:r>
              <a:rPr lang="en"/>
              <a:t>)</a:t>
            </a:r>
            <a:endParaRPr/>
          </a:p>
        </p:txBody>
      </p:sp>
      <p:sp>
        <p:nvSpPr>
          <p:cNvPr id="177" name="Google Shape;177;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	Figure out if your district is doing it (if not see if your eligible)</a:t>
            </a:r>
            <a:endParaRPr/>
          </a:p>
          <a:p>
            <a:pPr indent="0" lvl="0" marL="0" rtl="0" algn="l">
              <a:spcBef>
                <a:spcPts val="1600"/>
              </a:spcBef>
              <a:spcAft>
                <a:spcPts val="0"/>
              </a:spcAft>
              <a:buNone/>
            </a:pPr>
            <a:r>
              <a:rPr lang="en"/>
              <a:t>	See who is doing it at your district and sit in with them for the 470 and 471</a:t>
            </a:r>
            <a:endParaRPr/>
          </a:p>
          <a:p>
            <a:pPr indent="0" lvl="0" marL="0" rtl="0" algn="l">
              <a:spcBef>
                <a:spcPts val="1600"/>
              </a:spcBef>
              <a:spcAft>
                <a:spcPts val="0"/>
              </a:spcAft>
              <a:buNone/>
            </a:pPr>
            <a:r>
              <a:rPr lang="en"/>
              <a:t>	If it is only you - find a mentor to help you</a:t>
            </a:r>
            <a:endParaRPr/>
          </a:p>
          <a:p>
            <a:pPr indent="0" lvl="0" marL="0" rtl="0" algn="l">
              <a:spcBef>
                <a:spcPts val="1600"/>
              </a:spcBef>
              <a:spcAft>
                <a:spcPts val="1600"/>
              </a:spcAft>
              <a:buNone/>
            </a:pPr>
            <a:r>
              <a:rPr lang="en"/>
              <a:t>	Work with your Business manager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 and Tricks</a:t>
            </a:r>
            <a:endParaRPr/>
          </a:p>
        </p:txBody>
      </p:sp>
      <p:sp>
        <p:nvSpPr>
          <p:cNvPr id="183" name="Google Shape;183;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take sales call one day a week during a </a:t>
            </a:r>
            <a:r>
              <a:rPr lang="en"/>
              <a:t>certain</a:t>
            </a:r>
            <a:r>
              <a:rPr lang="en"/>
              <a:t> time</a:t>
            </a:r>
            <a:endParaRPr/>
          </a:p>
          <a:p>
            <a:pPr indent="0" lvl="0" marL="0" rtl="0" algn="l">
              <a:spcBef>
                <a:spcPts val="1600"/>
              </a:spcBef>
              <a:spcAft>
                <a:spcPts val="0"/>
              </a:spcAft>
              <a:buNone/>
            </a:pPr>
            <a:r>
              <a:rPr lang="en"/>
              <a:t>Figure out what policies you have and what you need</a:t>
            </a:r>
            <a:endParaRPr/>
          </a:p>
          <a:p>
            <a:pPr indent="0" lvl="0" marL="0" rtl="0" algn="l">
              <a:spcBef>
                <a:spcPts val="1600"/>
              </a:spcBef>
              <a:spcAft>
                <a:spcPts val="0"/>
              </a:spcAft>
              <a:buNone/>
            </a:pPr>
            <a:r>
              <a:rPr lang="en"/>
              <a:t>Take some time to yourself </a:t>
            </a:r>
            <a:endParaRPr/>
          </a:p>
          <a:p>
            <a:pPr indent="0" lvl="0" marL="0" rtl="0" algn="l">
              <a:spcBef>
                <a:spcPts val="1600"/>
              </a:spcBef>
              <a:spcAft>
                <a:spcPts val="0"/>
              </a:spcAft>
              <a:buNone/>
            </a:pPr>
            <a:r>
              <a:rPr lang="en"/>
              <a:t>Reddit ( r/sysadmin   r/techsupport  r/k12sysadmin)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